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3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45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ustomXml" Target="../customXml/item2.xml"/><Relationship Id="rId3" Type="http://schemas.openxmlformats.org/officeDocument/2006/relationships/presProps" Target="presProps.xml"/><Relationship Id="rId7" Type="http://schemas.openxmlformats.org/officeDocument/2006/relationships/customXml" Target="../customXml/item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Relationship Id="rId9" Type="http://schemas.openxmlformats.org/officeDocument/2006/relationships/customXml" Target="../customXml/item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6ACD5C-6A6C-48C9-8599-18933AEBFCA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B0C1EF1-5150-46B1-A4C1-4AE90BD4F3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CD03BDE-FF12-4B9F-A7D6-C538C8B41A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B7A83-85BC-4664-B53D-84C184E548A2}" type="datetimeFigureOut">
              <a:rPr lang="en-GB" smtClean="0"/>
              <a:t>11/03/2026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298D800-1A4C-4164-A898-6730E8B28F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2A1B4C0-A900-4E41-85A1-32125FD08E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E8280-14CD-41DC-A78D-15CD1915C5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21966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E6DC31-2A55-4DDB-B383-1F4825E56F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13A1BEF-CDA6-4E99-958B-463B82B591F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C408C06-5D11-4A8A-A858-16827F8D4C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B7A83-85BC-4664-B53D-84C184E548A2}" type="datetimeFigureOut">
              <a:rPr lang="en-GB" smtClean="0"/>
              <a:t>11/03/2026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4B103AF-2845-4DC7-97BD-C6A29DC04C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D4F1495-BEA3-4D24-BCE1-0EF4914C65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E8280-14CD-41DC-A78D-15CD1915C5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76422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0730EC-C509-478D-9030-91E6FA1FFD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5EB438C-F3E5-4D6D-BE43-5346FDA00F6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004F75-4C55-40F5-B497-8AD62B29BE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B7A83-85BC-4664-B53D-84C184E548A2}" type="datetimeFigureOut">
              <a:rPr lang="en-GB" smtClean="0"/>
              <a:t>11/03/2026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28C89BC-5882-4950-9BF6-B3D9EFA9FD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01618A-41E2-48EA-89E6-6A0CC25D30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E8280-14CD-41DC-A78D-15CD1915C5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44716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5CB9D7-4712-4CAA-AA38-B74B13F72A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88F511-B8C0-47B6-BE60-382750A433A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90B92ED-11EB-4288-B649-D825ABD82C1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D03C478-63CE-4288-9F9A-40E8470847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B7A83-85BC-4664-B53D-84C184E548A2}" type="datetimeFigureOut">
              <a:rPr lang="en-GB" smtClean="0"/>
              <a:t>11/03/2026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34291C1-394D-4661-A80B-AC96AA9A9D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C7661D6-3908-402E-8B0B-2592A3CA9A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E8280-14CD-41DC-A78D-15CD1915C5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47500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53469B-DCEA-4C86-8774-C4BF0A1C67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59DC5F2-184D-47ED-9AE7-E2C16E2A27A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36CC888-37F1-4F3E-A15E-19BA7E76251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4F1734B-B233-49D4-997C-EB3A081BC14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58333DE-E228-46FB-8E29-6045AFFD0C8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0DB1ABC-0D5F-409B-871B-0BDC673CC4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B7A83-85BC-4664-B53D-84C184E548A2}" type="datetimeFigureOut">
              <a:rPr lang="en-GB" smtClean="0"/>
              <a:t>11/03/2026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CCE4CB5-A7F8-43A0-8882-CFEBA1A418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40E7259-B9C8-4D4B-A5BB-721EF919FF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E8280-14CD-41DC-A78D-15CD1915C5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83308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1E03E4-561A-4A5E-9C8C-23530D691C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EDA0659-6D0F-467B-BC5B-166E45BAE7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B7A83-85BC-4664-B53D-84C184E548A2}" type="datetimeFigureOut">
              <a:rPr lang="en-GB" smtClean="0"/>
              <a:t>11/03/2026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4D1EF0D-3586-4C6F-8224-8CB3654EE6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757E9A6-6915-423C-9BC1-1E3CC8EAB5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E8280-14CD-41DC-A78D-15CD1915C5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583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D1D43C9-0F51-44F3-80EA-804827E289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B7A83-85BC-4664-B53D-84C184E548A2}" type="datetimeFigureOut">
              <a:rPr lang="en-GB" smtClean="0"/>
              <a:t>11/03/2026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54F2ED0-8064-427C-BEC2-C6BCEE29E4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B2ABDC1-7CC7-4CBA-BB06-046E792682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E8280-14CD-41DC-A78D-15CD1915C5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79145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C709C2-75FA-42BC-812D-292A65D7EC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7ACE376-EB1E-4D6D-9B5D-D346AEE4E36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4AA4150-D958-4E1E-A458-582B354A43C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8D95D6C-64AD-4324-ACEB-ABB5323F92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B7A83-85BC-4664-B53D-84C184E548A2}" type="datetimeFigureOut">
              <a:rPr lang="en-GB" smtClean="0"/>
              <a:t>11/03/2026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9705485-0E31-471D-B122-77DF93E0B9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8C1EFFA-671F-404C-892F-D0CE404775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E8280-14CD-41DC-A78D-15CD1915C5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46304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A01DF-CBB4-4E09-9C98-08D0DD756C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8A54297-F80A-481E-BE7B-9079F1E7DA0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858BBFB-649A-4BE0-8B5B-2C8A2591525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B074575-FDAE-415D-86F3-ADD478BE70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B7A83-85BC-4664-B53D-84C184E548A2}" type="datetimeFigureOut">
              <a:rPr lang="en-GB" smtClean="0"/>
              <a:t>11/03/2026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6C545A8-EB27-45B6-9AE0-C8FEF403DF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404969E-C3F8-4F29-B0E4-9FD280915C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E8280-14CD-41DC-A78D-15CD1915C5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03308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350BA1-7A68-42A8-B140-4200A261AB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29B18C0-7F76-411C-9EB2-2EFFAFB6C6C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96CA84B-0937-4173-B484-17076AEFB3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B7A83-85BC-4664-B53D-84C184E548A2}" type="datetimeFigureOut">
              <a:rPr lang="en-GB" smtClean="0"/>
              <a:t>11/03/2026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654149F-C54B-47C3-962A-161626D501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C642420-4B9B-419A-832C-E56566E088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E8280-14CD-41DC-A78D-15CD1915C5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62783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1E7C569-3B13-4E2B-9693-7AC072C0B4A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6E610E4-C4D6-4ED0-B568-E230F1573E0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2BA9FB1-A346-480B-AFCE-A8AD5FCBA4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B7A83-85BC-4664-B53D-84C184E548A2}" type="datetimeFigureOut">
              <a:rPr lang="en-GB" smtClean="0"/>
              <a:t>11/03/2026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ABD9AE2-427E-4736-B3A2-2370A049A7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7038409-22E8-4C8F-B195-0D95297748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E8280-14CD-41DC-A78D-15CD1915C5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65492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40EDAA4-4E9D-4BA0-BF44-672A33DC03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5E0DA0A-DAAC-4C2F-B3EE-3D39F0AC4FE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AD04A7C-927A-4784-BE79-3A234913AAE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9B7A83-85BC-4664-B53D-84C184E548A2}" type="datetimeFigureOut">
              <a:rPr lang="en-GB" smtClean="0"/>
              <a:t>11/03/2026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7625CA-7282-4FC5-B564-D1A5E1B1FAC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C85DDB-E456-4822-8687-51CFD94FF6F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FE8280-14CD-41DC-A78D-15CD1915C5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20746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>
            <a:extLst>
              <a:ext uri="{FF2B5EF4-FFF2-40B4-BE49-F238E27FC236}">
                <a16:creationId xmlns:a16="http://schemas.microsoft.com/office/drawing/2014/main" id="{C894E818-C406-4F51-BF11-5418DBAFCE47}"/>
              </a:ext>
            </a:extLst>
          </p:cNvPr>
          <p:cNvGrpSpPr/>
          <p:nvPr/>
        </p:nvGrpSpPr>
        <p:grpSpPr>
          <a:xfrm>
            <a:off x="1255712" y="0"/>
            <a:ext cx="9375775" cy="10295890"/>
            <a:chOff x="1255712" y="0"/>
            <a:chExt cx="9375775" cy="10295890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0000C380-E222-4F65-9865-ABC353273357}"/>
                </a:ext>
              </a:extLst>
            </p:cNvPr>
            <p:cNvPicPr/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55712" y="0"/>
              <a:ext cx="9375775" cy="10295890"/>
            </a:xfrm>
            <a:prstGeom prst="rect">
              <a:avLst/>
            </a:prstGeom>
          </p:spPr>
        </p:pic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710BFFBD-EBCB-4406-A8BA-B87D749DD5EA}"/>
                </a:ext>
              </a:extLst>
            </p:cNvPr>
            <p:cNvSpPr/>
            <p:nvPr/>
          </p:nvSpPr>
          <p:spPr>
            <a:xfrm>
              <a:off x="3039533" y="694267"/>
              <a:ext cx="5774267" cy="897466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7" name="Text Box 14">
            <a:extLst>
              <a:ext uri="{FF2B5EF4-FFF2-40B4-BE49-F238E27FC236}">
                <a16:creationId xmlns:a16="http://schemas.microsoft.com/office/drawing/2014/main" id="{629CCB22-1430-48DC-A835-2B9C851CDC2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30022" y="694267"/>
            <a:ext cx="9406266" cy="9908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GB" altLang="en-US" sz="3600" b="1" dirty="0">
                <a:ln>
                  <a:solidFill>
                    <a:srgbClr val="651919"/>
                  </a:solidFill>
                </a:ln>
                <a:solidFill>
                  <a:srgbClr val="00B050"/>
                </a:solidFill>
              </a:rPr>
              <a:t>Curriculum Accessibility – PDL</a:t>
            </a:r>
            <a:endParaRPr kumimoji="0" lang="en-US" altLang="en-US" sz="1600" b="1" i="0" u="none" strike="noStrike" cap="none" normalizeH="0" baseline="0" dirty="0">
              <a:ln>
                <a:solidFill>
                  <a:srgbClr val="651919"/>
                </a:solidFill>
              </a:ln>
              <a:solidFill>
                <a:srgbClr val="00B050"/>
              </a:solidFill>
              <a:effectLst/>
            </a:endParaRPr>
          </a:p>
        </p:txBody>
      </p:sp>
      <p:sp>
        <p:nvSpPr>
          <p:cNvPr id="8" name="Rectangle 3">
            <a:extLst>
              <a:ext uri="{FF2B5EF4-FFF2-40B4-BE49-F238E27FC236}">
                <a16:creationId xmlns:a16="http://schemas.microsoft.com/office/drawing/2014/main" id="{1BB9D59B-049E-45CE-9204-1E9E597B3BA3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87408" y="1333782"/>
            <a:ext cx="3261719" cy="4695957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25400" algn="ctr">
            <a:solidFill>
              <a:srgbClr val="00B050"/>
            </a:solidFill>
            <a:miter lim="800000"/>
            <a:headEnd/>
            <a:tailEnd/>
          </a:ln>
          <a:effectLst/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b="1" dirty="0"/>
              <a:t>Specific Pupils Need: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100" i="1" dirty="0"/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50" i="1" dirty="0"/>
              <a:t>Personalised long-term learning outcomes with carefully planned incremental targets to achieving their outcomes.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050" i="1" dirty="0"/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50" i="1" dirty="0"/>
              <a:t>Access to a quiet or sensory space to ensure they can be supported to regulate their emotions.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050" i="1" dirty="0"/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50" i="1" dirty="0"/>
              <a:t>Additional support from an adult who knows the child and their individual pastoral and learning needs.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050" i="1" dirty="0"/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50" i="1" dirty="0"/>
              <a:t>Long-running interventions to support children with their individual learning needs. 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050" i="1" dirty="0"/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50" i="1" dirty="0"/>
              <a:t>Staff to have a strong working knowledge of individual children and how more challenging topics may affect them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100" i="1" dirty="0"/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9955D6A7-88EA-44C5-85AA-D3A0D5C2AD3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55265" y="1333782"/>
            <a:ext cx="3011836" cy="4695957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25400" algn="ctr">
            <a:solidFill>
              <a:srgbClr val="00B050"/>
            </a:solidFill>
            <a:miter lim="800000"/>
            <a:headEnd/>
            <a:tailEnd/>
          </a:ln>
          <a:effectLst/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b="1" dirty="0"/>
              <a:t>Some Pupils Need:</a:t>
            </a:r>
          </a:p>
          <a:p>
            <a:pPr marL="285750" lvl="0" indent="-2857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50" i="1" dirty="0"/>
              <a:t>Adapted equipment and resources which take into account the individual child and allows all children to access learning opportunities. </a:t>
            </a:r>
          </a:p>
          <a:p>
            <a:pPr marL="285750" lvl="0" indent="-2857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050" i="1" dirty="0"/>
          </a:p>
          <a:p>
            <a:pPr marL="285750" lvl="0" indent="-2857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50" i="1" dirty="0"/>
              <a:t>Additional scaffolding, visual prompts or 1:1 adult support to be able to complete and understand learning opportunities, whilst promoting independence. </a:t>
            </a:r>
          </a:p>
          <a:p>
            <a:pPr marL="285750" lvl="0" indent="-2857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050" i="1" dirty="0"/>
          </a:p>
          <a:p>
            <a:pPr marL="285750" lvl="0" indent="-2857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50" i="1" dirty="0"/>
              <a:t>Pre teaching of vocabulary for accessibility </a:t>
            </a:r>
          </a:p>
          <a:p>
            <a:pPr marL="285750" lvl="0" indent="-2857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050" i="1" dirty="0"/>
          </a:p>
          <a:p>
            <a:pPr marL="285750" lvl="0" indent="-2857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50" i="1" dirty="0"/>
              <a:t>Carefully considered groupings that allow for greater focus, and ensure children witness good role models for positive behaviour for learning. </a:t>
            </a:r>
          </a:p>
          <a:p>
            <a:pPr marL="285750" lvl="0" indent="-2857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050" i="1" dirty="0"/>
          </a:p>
          <a:p>
            <a:pPr marL="285750" lvl="0" indent="-2857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50" i="1" dirty="0"/>
              <a:t>Regular opportunities for discussion to allow pupils and staff to address misconceptions around language as they arise.</a:t>
            </a:r>
          </a:p>
        </p:txBody>
      </p:sp>
      <p:sp>
        <p:nvSpPr>
          <p:cNvPr id="10" name="Rectangle 3">
            <a:extLst>
              <a:ext uri="{FF2B5EF4-FFF2-40B4-BE49-F238E27FC236}">
                <a16:creationId xmlns:a16="http://schemas.microsoft.com/office/drawing/2014/main" id="{B560F1AC-8548-44CC-A6F7-31FECE17D2A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4270" y="1333782"/>
            <a:ext cx="3990688" cy="4695957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25400" algn="ctr">
            <a:solidFill>
              <a:srgbClr val="00B050"/>
            </a:solidFill>
            <a:miter lim="800000"/>
            <a:headEnd/>
            <a:tailEnd/>
          </a:ln>
          <a:effectLst/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b="1" dirty="0"/>
              <a:t>All Pupils in All Areas of Learning: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400" b="1" dirty="0"/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50" i="1" dirty="0"/>
              <a:t>Have access to a curriculum that further enhances our Christian ethos values and learning behaviours by giving our children the knowledge, skills and understanding they need to become confident, healthy and independent citizens. 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050" i="1" dirty="0"/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50" i="1" dirty="0"/>
              <a:t>Planned learning opportunities, which take into consideration all aspects of PDL, including RSHE, using our whole school LTP and SCARF programme. 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050" i="1" dirty="0"/>
          </a:p>
          <a:p>
            <a:pPr marL="17145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50" i="1" dirty="0"/>
              <a:t>Recording work in a variety of ways, allowing access to the curriculum through multi-sensory learning.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050" i="1" dirty="0"/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050" i="1" dirty="0"/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50" i="1" dirty="0"/>
              <a:t>Are supported with their behaviour choices in a positive way. The school uses restorative justice so that pupils can reflect and be supported to meet the behaviour expectations. 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050" i="1" dirty="0"/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50" i="1" dirty="0"/>
              <a:t>Receive feedback in the lesson that results in further progress across the curriculum.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050" i="1" dirty="0"/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50" i="1" dirty="0"/>
              <a:t>Are closely monitored and supported pastorally to ensure children’s emotional well being is prioritised.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600" i="1" dirty="0">
              <a:solidFill>
                <a:srgbClr val="E6D782"/>
              </a:solidFill>
              <a:latin typeface="Verdana" panose="020B0604030504040204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2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200" i="1" dirty="0">
              <a:solidFill>
                <a:schemeClr val="bg1"/>
              </a:solidFill>
              <a:latin typeface="Verdana" panose="020B0604030504040204" pitchFamily="34" charset="0"/>
            </a:endParaRPr>
          </a:p>
        </p:txBody>
      </p:sp>
      <p:sp>
        <p:nvSpPr>
          <p:cNvPr id="11" name="Text Box 14">
            <a:extLst>
              <a:ext uri="{FF2B5EF4-FFF2-40B4-BE49-F238E27FC236}">
                <a16:creationId xmlns:a16="http://schemas.microsoft.com/office/drawing/2014/main" id="{A06BA4F2-1991-46DD-BC55-3EDB752AF1B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50911" y="6029739"/>
            <a:ext cx="9406266" cy="9908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GB" altLang="en-US" sz="3600" b="1" dirty="0">
                <a:ln>
                  <a:solidFill>
                    <a:srgbClr val="651919"/>
                  </a:solidFill>
                </a:ln>
                <a:solidFill>
                  <a:srgbClr val="00B050"/>
                </a:solidFill>
              </a:rPr>
              <a:t>Love             Courage          Friendship</a:t>
            </a:r>
            <a:endParaRPr kumimoji="0" lang="en-US" altLang="en-US" sz="1600" b="1" i="0" u="none" strike="noStrike" cap="none" normalizeH="0" baseline="0" dirty="0">
              <a:ln>
                <a:solidFill>
                  <a:srgbClr val="651919"/>
                </a:solidFill>
              </a:ln>
              <a:solidFill>
                <a:srgbClr val="00B050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05987143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902C7D67995D3429AF5533E4A05EB1F" ma:contentTypeVersion="13" ma:contentTypeDescription="Create a new document." ma:contentTypeScope="" ma:versionID="66a0acb18826b91b8e6c157c71393070">
  <xsd:schema xmlns:xsd="http://www.w3.org/2001/XMLSchema" xmlns:xs="http://www.w3.org/2001/XMLSchema" xmlns:p="http://schemas.microsoft.com/office/2006/metadata/properties" xmlns:ns2="93c35c4b-043d-4e79-9df1-e15f97b7fca6" xmlns:ns3="d8a848e4-d9f4-47dd-a337-be4606f00117" targetNamespace="http://schemas.microsoft.com/office/2006/metadata/properties" ma:root="true" ma:fieldsID="1ac25de1bcedbfe49ee23e93ed0c74e1" ns2:_="" ns3:_="">
    <xsd:import namespace="93c35c4b-043d-4e79-9df1-e15f97b7fca6"/>
    <xsd:import namespace="d8a848e4-d9f4-47dd-a337-be4606f0011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Location" minOccurs="0"/>
                <xsd:element ref="ns2:lcf76f155ced4ddcb4097134ff3c332f" minOccurs="0"/>
                <xsd:element ref="ns3:TaxCatchAll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c35c4b-043d-4e79-9df1-e15f97b7fca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16" nillable="true" ma:displayName="Location" ma:indexed="true" ma:internalName="MediaServiceLocation" ma:readOnly="true">
      <xsd:simpleType>
        <xsd:restriction base="dms:Text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13fafa4e-4cc4-47a2-a42c-f4bfc93beae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8a848e4-d9f4-47dd-a337-be4606f00117" elementFormDefault="qualified">
    <xsd:import namespace="http://schemas.microsoft.com/office/2006/documentManagement/types"/>
    <xsd:import namespace="http://schemas.microsoft.com/office/infopath/2007/PartnerControls"/>
    <xsd:element name="TaxCatchAll" ma:index="19" nillable="true" ma:displayName="Taxonomy Catch All Column" ma:hidden="true" ma:list="{5d2e1458-1715-4dd3-89f1-0f4d214694af}" ma:internalName="TaxCatchAll" ma:showField="CatchAllData" ma:web="d8a848e4-d9f4-47dd-a337-be4606f00117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93c35c4b-043d-4e79-9df1-e15f97b7fca6">
      <Terms xmlns="http://schemas.microsoft.com/office/infopath/2007/PartnerControls"/>
    </lcf76f155ced4ddcb4097134ff3c332f>
    <TaxCatchAll xmlns="d8a848e4-d9f4-47dd-a337-be4606f00117" xsi:nil="true"/>
  </documentManagement>
</p:properties>
</file>

<file path=customXml/itemProps1.xml><?xml version="1.0" encoding="utf-8"?>
<ds:datastoreItem xmlns:ds="http://schemas.openxmlformats.org/officeDocument/2006/customXml" ds:itemID="{713F77D7-B9B3-4471-BD85-4D4852076C8B}"/>
</file>

<file path=customXml/itemProps2.xml><?xml version="1.0" encoding="utf-8"?>
<ds:datastoreItem xmlns:ds="http://schemas.openxmlformats.org/officeDocument/2006/customXml" ds:itemID="{66E38542-1DBC-40D5-9F5A-4D56E2831A77}"/>
</file>

<file path=customXml/itemProps3.xml><?xml version="1.0" encoding="utf-8"?>
<ds:datastoreItem xmlns:ds="http://schemas.openxmlformats.org/officeDocument/2006/customXml" ds:itemID="{97710E12-ADE5-4775-82E2-FE99C1A56AC9}"/>
</file>

<file path=docProps/app.xml><?xml version="1.0" encoding="utf-8"?>
<Properties xmlns="http://schemas.openxmlformats.org/officeDocument/2006/extended-properties" xmlns:vt="http://schemas.openxmlformats.org/officeDocument/2006/docPropsVTypes">
  <TotalTime>208</TotalTime>
  <Words>327</Words>
  <Application>Microsoft Office PowerPoint</Application>
  <PresentationFormat>Widescreen</PresentationFormat>
  <Paragraphs>38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Verdana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Caroline Oakes</dc:creator>
  <cp:lastModifiedBy>Katie Grimshaw</cp:lastModifiedBy>
  <cp:revision>34</cp:revision>
  <dcterms:created xsi:type="dcterms:W3CDTF">2024-11-13T09:05:46Z</dcterms:created>
  <dcterms:modified xsi:type="dcterms:W3CDTF">2026-03-11T15:59:33Z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0x010100F902C7D67995D3429AF5533E4A05EB1F</vt:lpwstr>
  </property>
  <property fmtid="{D5CDD505-2E9C-101B-9397-08002B2CF9AE}" pid="3" name="Order">
    <vt:r8>9852800</vt:r8>
  </property>
</Properties>
</file>