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ACD5C-6A6C-48C9-8599-18933AEBFC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B0C1EF1-5150-46B1-A4C1-4AE90BD4F3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D03BDE-FF12-4B9F-A7D6-C538C8B41A4A}"/>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5" name="Footer Placeholder 4">
            <a:extLst>
              <a:ext uri="{FF2B5EF4-FFF2-40B4-BE49-F238E27FC236}">
                <a16:creationId xmlns:a16="http://schemas.microsoft.com/office/drawing/2014/main" id="{C298D800-1A4C-4164-A898-6730E8B28F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A1B4C0-A900-4E41-85A1-32125FD08EB6}"/>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1482196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6DC31-2A55-4DDB-B383-1F4825E56F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3A1BEF-CDA6-4E99-958B-463B82B591F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408C06-5D11-4A8A-A858-16827F8D4C1F}"/>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5" name="Footer Placeholder 4">
            <a:extLst>
              <a:ext uri="{FF2B5EF4-FFF2-40B4-BE49-F238E27FC236}">
                <a16:creationId xmlns:a16="http://schemas.microsoft.com/office/drawing/2014/main" id="{84B103AF-2845-4DC7-97BD-C6A29DC04C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4F1495-BEA3-4D24-BCE1-0EF4914C6566}"/>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4107642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730EC-C509-478D-9030-91E6FA1FFD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5EB438C-F3E5-4D6D-BE43-5346FDA00F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E004F75-4C55-40F5-B497-8AD62B29BE80}"/>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5" name="Footer Placeholder 4">
            <a:extLst>
              <a:ext uri="{FF2B5EF4-FFF2-40B4-BE49-F238E27FC236}">
                <a16:creationId xmlns:a16="http://schemas.microsoft.com/office/drawing/2014/main" id="{D28C89BC-5882-4950-9BF6-B3D9EFA9FD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01618A-41E2-48EA-89E6-6A0CC25D3031}"/>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2084471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B9D7-4712-4CAA-AA38-B74B13F72A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88F511-B8C0-47B6-BE60-382750A433A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90B92ED-11EB-4288-B649-D825ABD82C1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D03C478-63CE-4288-9F9A-40E84708473D}"/>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6" name="Footer Placeholder 5">
            <a:extLst>
              <a:ext uri="{FF2B5EF4-FFF2-40B4-BE49-F238E27FC236}">
                <a16:creationId xmlns:a16="http://schemas.microsoft.com/office/drawing/2014/main" id="{934291C1-394D-4661-A80B-AC96AA9A9D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7661D6-3908-402E-8B0B-2592A3CA9A98}"/>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2124750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3469B-DCEA-4C86-8774-C4BF0A1C67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9DC5F2-184D-47ED-9AE7-E2C16E2A27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36CC888-37F1-4F3E-A15E-19BA7E76251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4F1734B-B233-49D4-997C-EB3A081BC1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58333DE-E228-46FB-8E29-6045AFFD0C8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0DB1ABC-0D5F-409B-871B-0BDC673CC4E0}"/>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8" name="Footer Placeholder 7">
            <a:extLst>
              <a:ext uri="{FF2B5EF4-FFF2-40B4-BE49-F238E27FC236}">
                <a16:creationId xmlns:a16="http://schemas.microsoft.com/office/drawing/2014/main" id="{4CCE4CB5-A7F8-43A0-8882-CFEBA1A418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0E7259-B9C8-4D4B-A5BB-721EF919FF8E}"/>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1458330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E03E4-561A-4A5E-9C8C-23530D691CF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EDA0659-6D0F-467B-BC5B-166E45BAE71C}"/>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4" name="Footer Placeholder 3">
            <a:extLst>
              <a:ext uri="{FF2B5EF4-FFF2-40B4-BE49-F238E27FC236}">
                <a16:creationId xmlns:a16="http://schemas.microsoft.com/office/drawing/2014/main" id="{94D1EF0D-3586-4C6F-8224-8CB3654EE69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57E9A6-6915-423C-9BC1-1E3CC8EAB5E7}"/>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33058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1D43C9-0F51-44F3-80EA-804827E2897F}"/>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3" name="Footer Placeholder 2">
            <a:extLst>
              <a:ext uri="{FF2B5EF4-FFF2-40B4-BE49-F238E27FC236}">
                <a16:creationId xmlns:a16="http://schemas.microsoft.com/office/drawing/2014/main" id="{C54F2ED0-8064-427C-BEC2-C6BCEE29E4E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B2ABDC1-7CC7-4CBA-BB06-046E79268235}"/>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2857914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709C2-75FA-42BC-812D-292A65D7EC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7ACE376-EB1E-4D6D-9B5D-D346AEE4E3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AA4150-D958-4E1E-A458-582B354A43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8D95D6C-64AD-4324-ACEB-ABB5323F9229}"/>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6" name="Footer Placeholder 5">
            <a:extLst>
              <a:ext uri="{FF2B5EF4-FFF2-40B4-BE49-F238E27FC236}">
                <a16:creationId xmlns:a16="http://schemas.microsoft.com/office/drawing/2014/main" id="{29705485-0E31-471D-B122-77DF93E0B9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1EFFA-671F-404C-892F-D0CE40477540}"/>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4164630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A01DF-CBB4-4E09-9C98-08D0DD756C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8A54297-F80A-481E-BE7B-9079F1E7DA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858BBFB-649A-4BE0-8B5B-2C8A259152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B074575-FDAE-415D-86F3-ADD478BE70A6}"/>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6" name="Footer Placeholder 5">
            <a:extLst>
              <a:ext uri="{FF2B5EF4-FFF2-40B4-BE49-F238E27FC236}">
                <a16:creationId xmlns:a16="http://schemas.microsoft.com/office/drawing/2014/main" id="{56C545A8-EB27-45B6-9AE0-C8FEF403DF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04969E-C3F8-4F29-B0E4-9FD280915C50}"/>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480330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50BA1-7A68-42A8-B140-4200A261AB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9B18C0-7F76-411C-9EB2-2EFFAFB6C6C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6CA84B-0937-4173-B484-17076AEFB3F2}"/>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5" name="Footer Placeholder 4">
            <a:extLst>
              <a:ext uri="{FF2B5EF4-FFF2-40B4-BE49-F238E27FC236}">
                <a16:creationId xmlns:a16="http://schemas.microsoft.com/office/drawing/2014/main" id="{7654149F-C54B-47C3-962A-161626D501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642420-4B9B-419A-832C-E56566E0881A}"/>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896278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E7C569-3B13-4E2B-9693-7AC072C0B4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E610E4-C4D6-4ED0-B568-E230F1573E0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BA9FB1-A346-480B-AFCE-A8AD5FCBA4E9}"/>
              </a:ext>
            </a:extLst>
          </p:cNvPr>
          <p:cNvSpPr>
            <a:spLocks noGrp="1"/>
          </p:cNvSpPr>
          <p:nvPr>
            <p:ph type="dt" sz="half" idx="10"/>
          </p:nvPr>
        </p:nvSpPr>
        <p:spPr/>
        <p:txBody>
          <a:bodyPr/>
          <a:lstStyle/>
          <a:p>
            <a:fld id="{C19B7A83-85BC-4664-B53D-84C184E548A2}" type="datetimeFigureOut">
              <a:rPr lang="en-GB" smtClean="0"/>
              <a:t>11/03/2026</a:t>
            </a:fld>
            <a:endParaRPr lang="en-GB"/>
          </a:p>
        </p:txBody>
      </p:sp>
      <p:sp>
        <p:nvSpPr>
          <p:cNvPr id="5" name="Footer Placeholder 4">
            <a:extLst>
              <a:ext uri="{FF2B5EF4-FFF2-40B4-BE49-F238E27FC236}">
                <a16:creationId xmlns:a16="http://schemas.microsoft.com/office/drawing/2014/main" id="{CABD9AE2-427E-4736-B3A2-2370A049A7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038409-22E8-4C8F-B195-0D952977480A}"/>
              </a:ext>
            </a:extLst>
          </p:cNvPr>
          <p:cNvSpPr>
            <a:spLocks noGrp="1"/>
          </p:cNvSpPr>
          <p:nvPr>
            <p:ph type="sldNum" sz="quarter" idx="12"/>
          </p:nvPr>
        </p:nvSpPr>
        <p:spPr/>
        <p:txBody>
          <a:bodyPr/>
          <a:lstStyle/>
          <a:p>
            <a:fld id="{86FE8280-14CD-41DC-A78D-15CD1915C5DC}" type="slidenum">
              <a:rPr lang="en-GB" smtClean="0"/>
              <a:t>‹#›</a:t>
            </a:fld>
            <a:endParaRPr lang="en-GB"/>
          </a:p>
        </p:txBody>
      </p:sp>
    </p:spTree>
    <p:extLst>
      <p:ext uri="{BB962C8B-B14F-4D97-AF65-F5344CB8AC3E}">
        <p14:creationId xmlns:p14="http://schemas.microsoft.com/office/powerpoint/2010/main" val="1886549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0EDAA4-4E9D-4BA0-BF44-672A33DC03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E0DA0A-DAAC-4C2F-B3EE-3D39F0AC4F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D04A7C-927A-4784-BE79-3A234913AA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9B7A83-85BC-4664-B53D-84C184E548A2}" type="datetimeFigureOut">
              <a:rPr lang="en-GB" smtClean="0"/>
              <a:t>11/03/2026</a:t>
            </a:fld>
            <a:endParaRPr lang="en-GB"/>
          </a:p>
        </p:txBody>
      </p:sp>
      <p:sp>
        <p:nvSpPr>
          <p:cNvPr id="5" name="Footer Placeholder 4">
            <a:extLst>
              <a:ext uri="{FF2B5EF4-FFF2-40B4-BE49-F238E27FC236}">
                <a16:creationId xmlns:a16="http://schemas.microsoft.com/office/drawing/2014/main" id="{667625CA-7282-4FC5-B564-D1A5E1B1FA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FC85DDB-E456-4822-8687-51CFD94FF6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FE8280-14CD-41DC-A78D-15CD1915C5DC}" type="slidenum">
              <a:rPr lang="en-GB" smtClean="0"/>
              <a:t>‹#›</a:t>
            </a:fld>
            <a:endParaRPr lang="en-GB"/>
          </a:p>
        </p:txBody>
      </p:sp>
    </p:spTree>
    <p:extLst>
      <p:ext uri="{BB962C8B-B14F-4D97-AF65-F5344CB8AC3E}">
        <p14:creationId xmlns:p14="http://schemas.microsoft.com/office/powerpoint/2010/main" val="2212074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894E818-C406-4F51-BF11-5418DBAFCE47}"/>
              </a:ext>
            </a:extLst>
          </p:cNvPr>
          <p:cNvGrpSpPr/>
          <p:nvPr/>
        </p:nvGrpSpPr>
        <p:grpSpPr>
          <a:xfrm>
            <a:off x="1255712" y="0"/>
            <a:ext cx="9375775" cy="10295890"/>
            <a:chOff x="1255712" y="0"/>
            <a:chExt cx="9375775" cy="10295890"/>
          </a:xfrm>
        </p:grpSpPr>
        <p:pic>
          <p:nvPicPr>
            <p:cNvPr id="4" name="Picture 3">
              <a:extLst>
                <a:ext uri="{FF2B5EF4-FFF2-40B4-BE49-F238E27FC236}">
                  <a16:creationId xmlns:a16="http://schemas.microsoft.com/office/drawing/2014/main" id="{0000C380-E222-4F65-9865-ABC353273357}"/>
                </a:ext>
              </a:extLst>
            </p:cNvPr>
            <p:cNvPicPr/>
            <p:nvPr/>
          </p:nvPicPr>
          <p:blipFill>
            <a:blip r:embed="rId2">
              <a:extLst>
                <a:ext uri="{28A0092B-C50C-407E-A947-70E740481C1C}">
                  <a14:useLocalDpi xmlns:a14="http://schemas.microsoft.com/office/drawing/2010/main" val="0"/>
                </a:ext>
              </a:extLst>
            </a:blip>
            <a:stretch>
              <a:fillRect/>
            </a:stretch>
          </p:blipFill>
          <p:spPr>
            <a:xfrm>
              <a:off x="1255712" y="0"/>
              <a:ext cx="9375775" cy="10295890"/>
            </a:xfrm>
            <a:prstGeom prst="rect">
              <a:avLst/>
            </a:prstGeom>
          </p:spPr>
        </p:pic>
        <p:sp>
          <p:nvSpPr>
            <p:cNvPr id="5" name="Rectangle 4">
              <a:extLst>
                <a:ext uri="{FF2B5EF4-FFF2-40B4-BE49-F238E27FC236}">
                  <a16:creationId xmlns:a16="http://schemas.microsoft.com/office/drawing/2014/main" id="{710BFFBD-EBCB-4406-A8BA-B87D749DD5EA}"/>
                </a:ext>
              </a:extLst>
            </p:cNvPr>
            <p:cNvSpPr/>
            <p:nvPr/>
          </p:nvSpPr>
          <p:spPr>
            <a:xfrm>
              <a:off x="3039533" y="694267"/>
              <a:ext cx="5774267" cy="8974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ext Box 14">
            <a:extLst>
              <a:ext uri="{FF2B5EF4-FFF2-40B4-BE49-F238E27FC236}">
                <a16:creationId xmlns:a16="http://schemas.microsoft.com/office/drawing/2014/main" id="{629CCB22-1430-48DC-A835-2B9C851CDC24}"/>
              </a:ext>
            </a:extLst>
          </p:cNvPr>
          <p:cNvSpPr txBox="1">
            <a:spLocks noChangeArrowheads="1"/>
          </p:cNvSpPr>
          <p:nvPr/>
        </p:nvSpPr>
        <p:spPr bwMode="auto">
          <a:xfrm>
            <a:off x="1530022" y="694267"/>
            <a:ext cx="9406266" cy="9908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dirty="0">
                <a:ln>
                  <a:solidFill>
                    <a:srgbClr val="651919"/>
                  </a:solidFill>
                </a:ln>
                <a:solidFill>
                  <a:srgbClr val="00B050"/>
                </a:solidFill>
              </a:rPr>
              <a:t>Curriculum Accessibility – DT</a:t>
            </a:r>
            <a:endParaRPr kumimoji="0" lang="en-US" altLang="en-US" sz="1600" b="1" i="0" u="none" strike="noStrike" cap="none" normalizeH="0" baseline="0" dirty="0">
              <a:ln>
                <a:solidFill>
                  <a:srgbClr val="651919"/>
                </a:solidFill>
              </a:ln>
              <a:solidFill>
                <a:srgbClr val="00B050"/>
              </a:solidFill>
              <a:effectLst/>
            </a:endParaRPr>
          </a:p>
        </p:txBody>
      </p:sp>
      <p:sp>
        <p:nvSpPr>
          <p:cNvPr id="8" name="Rectangle 3">
            <a:extLst>
              <a:ext uri="{FF2B5EF4-FFF2-40B4-BE49-F238E27FC236}">
                <a16:creationId xmlns:a16="http://schemas.microsoft.com/office/drawing/2014/main" id="{1BB9D59B-049E-45CE-9204-1E9E597B3BA3}"/>
              </a:ext>
            </a:extLst>
          </p:cNvPr>
          <p:cNvSpPr>
            <a:spLocks noChangeArrowheads="1"/>
          </p:cNvSpPr>
          <p:nvPr/>
        </p:nvSpPr>
        <p:spPr bwMode="auto">
          <a:xfrm>
            <a:off x="8587408" y="1333782"/>
            <a:ext cx="3261719" cy="4695957"/>
          </a:xfrm>
          <a:prstGeom prst="rect">
            <a:avLst/>
          </a:prstGeom>
          <a:solidFill>
            <a:schemeClr val="accent6">
              <a:lumMod val="20000"/>
              <a:lumOff val="80000"/>
            </a:schemeClr>
          </a:solidFill>
          <a:ln w="25400" algn="ctr">
            <a:solidFill>
              <a:srgbClr val="00B050"/>
            </a:solidFill>
            <a:miter lim="800000"/>
            <a:headEnd/>
            <a:tailEnd/>
          </a:ln>
          <a:effectLst/>
        </p:spPr>
        <p:txBody>
          <a:bodyPr vert="horz" wrap="square" lIns="36576" tIns="36576" rIns="36576" bIns="36576" numCol="1" anchor="t" anchorCtr="0" compatLnSpc="1">
            <a:prstTxWarp prst="textNoShape">
              <a:avLst/>
            </a:prstTxWarp>
          </a:bodyPr>
          <a:lstStyle/>
          <a:p>
            <a:pPr lvl="0" algn="ctr" eaLnBrk="0" fontAlgn="base" hangingPunct="0">
              <a:spcBef>
                <a:spcPct val="0"/>
              </a:spcBef>
              <a:spcAft>
                <a:spcPct val="0"/>
              </a:spcAft>
            </a:pPr>
            <a:r>
              <a:rPr lang="en-GB" altLang="en-US" b="1" dirty="0"/>
              <a:t>Specific Pupils Need:</a:t>
            </a:r>
          </a:p>
          <a:p>
            <a:pPr lvl="0" algn="ctr" eaLnBrk="0" fontAlgn="base" hangingPunct="0">
              <a:spcBef>
                <a:spcPct val="0"/>
              </a:spcBef>
              <a:spcAft>
                <a:spcPct val="0"/>
              </a:spcAft>
            </a:pPr>
            <a:endParaRPr lang="en-GB" altLang="en-US" b="1" dirty="0"/>
          </a:p>
          <a:p>
            <a:pPr lvl="0" algn="ctr" eaLnBrk="0" fontAlgn="base" hangingPunct="0">
              <a:spcBef>
                <a:spcPct val="0"/>
              </a:spcBef>
              <a:spcAft>
                <a:spcPct val="0"/>
              </a:spcAft>
            </a:pPr>
            <a:r>
              <a:rPr lang="en-GB" altLang="en-US" sz="1600" dirty="0"/>
              <a:t>Adult support throughout the designing and making process. </a:t>
            </a:r>
          </a:p>
          <a:p>
            <a:pPr lvl="0" algn="ctr" eaLnBrk="0" fontAlgn="base" hangingPunct="0">
              <a:spcBef>
                <a:spcPct val="0"/>
              </a:spcBef>
              <a:spcAft>
                <a:spcPct val="0"/>
              </a:spcAft>
            </a:pPr>
            <a:r>
              <a:rPr lang="en-GB" altLang="en-US" sz="1600" dirty="0"/>
              <a:t>Opportunities to work with peers and listen to their ideas.</a:t>
            </a:r>
          </a:p>
          <a:p>
            <a:pPr lvl="0" algn="ctr" eaLnBrk="0" fontAlgn="base" hangingPunct="0">
              <a:spcBef>
                <a:spcPct val="0"/>
              </a:spcBef>
              <a:spcAft>
                <a:spcPct val="0"/>
              </a:spcAft>
            </a:pPr>
            <a:r>
              <a:rPr lang="en-GB" altLang="en-US" sz="1600" dirty="0"/>
              <a:t>Large needles when sewing and use of sewing clips to hold it together. </a:t>
            </a:r>
          </a:p>
          <a:p>
            <a:pPr lvl="0" algn="ctr" eaLnBrk="0" fontAlgn="base" hangingPunct="0">
              <a:spcBef>
                <a:spcPct val="0"/>
              </a:spcBef>
              <a:spcAft>
                <a:spcPct val="0"/>
              </a:spcAft>
            </a:pPr>
            <a:r>
              <a:rPr lang="en-GB" altLang="en-US" sz="1600" dirty="0"/>
              <a:t>Additional modelling of skills and </a:t>
            </a:r>
            <a:r>
              <a:rPr lang="en-GB" altLang="en-US" sz="1600"/>
              <a:t>extra practise. </a:t>
            </a:r>
            <a:endParaRPr lang="en-GB" altLang="en-US" sz="1100" dirty="0"/>
          </a:p>
          <a:p>
            <a:pPr lvl="0" eaLnBrk="0" fontAlgn="base" hangingPunct="0">
              <a:spcBef>
                <a:spcPct val="0"/>
              </a:spcBef>
              <a:spcAft>
                <a:spcPct val="0"/>
              </a:spcAft>
            </a:pPr>
            <a:endParaRPr lang="en-GB" altLang="en-US" sz="1100" i="1" dirty="0"/>
          </a:p>
        </p:txBody>
      </p:sp>
      <p:sp>
        <p:nvSpPr>
          <p:cNvPr id="9" name="Rectangle 3">
            <a:extLst>
              <a:ext uri="{FF2B5EF4-FFF2-40B4-BE49-F238E27FC236}">
                <a16:creationId xmlns:a16="http://schemas.microsoft.com/office/drawing/2014/main" id="{9955D6A7-88EA-44C5-85AA-D3A0D5C2AD33}"/>
              </a:ext>
            </a:extLst>
          </p:cNvPr>
          <p:cNvSpPr>
            <a:spLocks noChangeArrowheads="1"/>
          </p:cNvSpPr>
          <p:nvPr/>
        </p:nvSpPr>
        <p:spPr bwMode="auto">
          <a:xfrm>
            <a:off x="4955265" y="1333782"/>
            <a:ext cx="3011836" cy="4695957"/>
          </a:xfrm>
          <a:prstGeom prst="rect">
            <a:avLst/>
          </a:prstGeom>
          <a:solidFill>
            <a:schemeClr val="accent6">
              <a:lumMod val="20000"/>
              <a:lumOff val="80000"/>
            </a:schemeClr>
          </a:solidFill>
          <a:ln w="25400" algn="ctr">
            <a:solidFill>
              <a:srgbClr val="00B050"/>
            </a:solidFill>
            <a:miter lim="800000"/>
            <a:headEnd/>
            <a:tailEnd/>
          </a:ln>
          <a:effectLst/>
        </p:spPr>
        <p:txBody>
          <a:bodyPr vert="horz" wrap="square" lIns="36576" tIns="36576" rIns="36576" bIns="36576" numCol="1" anchor="t" anchorCtr="0" compatLnSpc="1">
            <a:prstTxWarp prst="textNoShape">
              <a:avLst/>
            </a:prstTxWarp>
          </a:bodyPr>
          <a:lstStyle/>
          <a:p>
            <a:pPr lvl="0" algn="ctr" eaLnBrk="0" fontAlgn="base" hangingPunct="0">
              <a:spcBef>
                <a:spcPct val="0"/>
              </a:spcBef>
              <a:spcAft>
                <a:spcPct val="0"/>
              </a:spcAft>
            </a:pPr>
            <a:r>
              <a:rPr lang="en-GB" altLang="en-US" b="1" dirty="0"/>
              <a:t>Some Pupils Need:</a:t>
            </a:r>
          </a:p>
          <a:p>
            <a:pPr lvl="0" algn="ctr" eaLnBrk="0" fontAlgn="base" hangingPunct="0">
              <a:spcBef>
                <a:spcPct val="0"/>
              </a:spcBef>
              <a:spcAft>
                <a:spcPct val="0"/>
              </a:spcAft>
            </a:pPr>
            <a:endParaRPr lang="en-GB" altLang="en-US" b="1" dirty="0"/>
          </a:p>
          <a:p>
            <a:pPr algn="ctr" eaLnBrk="0" fontAlgn="base" hangingPunct="0">
              <a:spcBef>
                <a:spcPct val="0"/>
              </a:spcBef>
              <a:spcAft>
                <a:spcPct val="0"/>
              </a:spcAft>
            </a:pPr>
            <a:r>
              <a:rPr lang="en-GB" altLang="en-US" sz="1600" dirty="0"/>
              <a:t>To further time to explore existing products and see a prepared model of what they are going to make. </a:t>
            </a:r>
          </a:p>
          <a:p>
            <a:pPr algn="ctr" eaLnBrk="0" fontAlgn="base" hangingPunct="0">
              <a:spcBef>
                <a:spcPct val="0"/>
              </a:spcBef>
              <a:spcAft>
                <a:spcPct val="0"/>
              </a:spcAft>
            </a:pPr>
            <a:r>
              <a:rPr lang="en-GB" altLang="en-US" sz="1600" dirty="0"/>
              <a:t>Children need time to discuss what they are going to make and how they are going to make it. </a:t>
            </a:r>
            <a:br>
              <a:rPr lang="en-GB" altLang="en-US" sz="1600" dirty="0"/>
            </a:br>
            <a:r>
              <a:rPr lang="en-GB" altLang="en-US" sz="1600" dirty="0"/>
              <a:t>Additional time with an adult to master taught skills. </a:t>
            </a:r>
          </a:p>
          <a:p>
            <a:pPr algn="ctr" eaLnBrk="0" fontAlgn="base" hangingPunct="0">
              <a:spcBef>
                <a:spcPct val="0"/>
              </a:spcBef>
              <a:spcAft>
                <a:spcPct val="0"/>
              </a:spcAft>
            </a:pPr>
            <a:r>
              <a:rPr lang="en-GB" altLang="en-US" sz="1600" dirty="0"/>
              <a:t>Time to practise the skills before creating their final products. </a:t>
            </a:r>
          </a:p>
          <a:p>
            <a:pPr lvl="0" algn="ctr" eaLnBrk="0" fontAlgn="base" hangingPunct="0">
              <a:spcBef>
                <a:spcPct val="0"/>
              </a:spcBef>
              <a:spcAft>
                <a:spcPct val="0"/>
              </a:spcAft>
            </a:pPr>
            <a:endParaRPr lang="en-GB" altLang="en-US" sz="1400" b="1" i="1" dirty="0"/>
          </a:p>
        </p:txBody>
      </p:sp>
      <p:sp>
        <p:nvSpPr>
          <p:cNvPr id="10" name="Rectangle 3">
            <a:extLst>
              <a:ext uri="{FF2B5EF4-FFF2-40B4-BE49-F238E27FC236}">
                <a16:creationId xmlns:a16="http://schemas.microsoft.com/office/drawing/2014/main" id="{B560F1AC-8548-44CC-A6F7-31FECE17D2A0}"/>
              </a:ext>
            </a:extLst>
          </p:cNvPr>
          <p:cNvSpPr>
            <a:spLocks noChangeArrowheads="1"/>
          </p:cNvSpPr>
          <p:nvPr/>
        </p:nvSpPr>
        <p:spPr bwMode="auto">
          <a:xfrm>
            <a:off x="344270" y="1333782"/>
            <a:ext cx="3990688" cy="4695957"/>
          </a:xfrm>
          <a:prstGeom prst="rect">
            <a:avLst/>
          </a:prstGeom>
          <a:solidFill>
            <a:schemeClr val="accent6">
              <a:lumMod val="20000"/>
              <a:lumOff val="80000"/>
            </a:schemeClr>
          </a:solidFill>
          <a:ln w="25400" algn="ctr">
            <a:solidFill>
              <a:srgbClr val="00B050"/>
            </a:solidFill>
            <a:miter lim="800000"/>
            <a:headEnd/>
            <a:tailEnd/>
          </a:ln>
          <a:effectLst/>
        </p:spPr>
        <p:txBody>
          <a:bodyPr vert="horz" wrap="square" lIns="36576" tIns="36576" rIns="36576" bIns="36576" numCol="1" anchor="t" anchorCtr="0" compatLnSpc="1">
            <a:prstTxWarp prst="textNoShape">
              <a:avLst/>
            </a:prstTxWarp>
          </a:bodyPr>
          <a:lstStyle/>
          <a:p>
            <a:pPr lvl="0" algn="ctr" eaLnBrk="0" fontAlgn="base" hangingPunct="0">
              <a:spcBef>
                <a:spcPct val="0"/>
              </a:spcBef>
              <a:spcAft>
                <a:spcPct val="0"/>
              </a:spcAft>
            </a:pPr>
            <a:r>
              <a:rPr lang="en-GB" altLang="en-US" b="1" dirty="0"/>
              <a:t>All Pupils in All Areas of Learning:</a:t>
            </a:r>
          </a:p>
          <a:p>
            <a:pPr lvl="0" algn="ctr" eaLnBrk="0" fontAlgn="base" hangingPunct="0">
              <a:spcBef>
                <a:spcPct val="0"/>
              </a:spcBef>
              <a:spcAft>
                <a:spcPct val="0"/>
              </a:spcAft>
            </a:pPr>
            <a:endParaRPr lang="en-GB" altLang="en-US" b="1" dirty="0"/>
          </a:p>
          <a:p>
            <a:pPr lvl="0" algn="ctr" eaLnBrk="0" fontAlgn="base" hangingPunct="0">
              <a:spcBef>
                <a:spcPct val="0"/>
              </a:spcBef>
              <a:spcAft>
                <a:spcPct val="0"/>
              </a:spcAft>
            </a:pPr>
            <a:r>
              <a:rPr lang="en-GB" altLang="en-US" sz="1600" dirty="0"/>
              <a:t>Children are able to experience and develop a wide range of knowledge and skills in line with the national curriculum during their time at Newtown. These include learning to sew, learning different techniques to cut food and make meals.</a:t>
            </a:r>
          </a:p>
          <a:p>
            <a:pPr lvl="0" algn="ctr" eaLnBrk="0" fontAlgn="base" hangingPunct="0">
              <a:spcBef>
                <a:spcPct val="0"/>
              </a:spcBef>
              <a:spcAft>
                <a:spcPct val="0"/>
              </a:spcAft>
            </a:pPr>
            <a:r>
              <a:rPr lang="en-GB" altLang="en-US" sz="1600" dirty="0"/>
              <a:t>As part of our food technology curriculum the children learn where their food comes from and how to have a healthy diet. </a:t>
            </a:r>
          </a:p>
          <a:p>
            <a:pPr lvl="0" algn="ctr" eaLnBrk="0" fontAlgn="base" hangingPunct="0">
              <a:spcBef>
                <a:spcPct val="0"/>
              </a:spcBef>
              <a:spcAft>
                <a:spcPct val="0"/>
              </a:spcAft>
            </a:pPr>
            <a:r>
              <a:rPr lang="en-GB" altLang="en-US" sz="1600" dirty="0"/>
              <a:t>Children learn how safely use equipment including saws and knifes.</a:t>
            </a:r>
            <a:endParaRPr lang="en-GB" altLang="en-US" dirty="0"/>
          </a:p>
          <a:p>
            <a:pPr lvl="0" eaLnBrk="0" fontAlgn="base" hangingPunct="0">
              <a:spcBef>
                <a:spcPct val="0"/>
              </a:spcBef>
              <a:spcAft>
                <a:spcPct val="0"/>
              </a:spcAft>
            </a:pPr>
            <a:endParaRPr lang="en-GB" altLang="en-US" sz="1400" b="1" dirty="0"/>
          </a:p>
          <a:p>
            <a:pPr lvl="0" eaLnBrk="0" fontAlgn="base" hangingPunct="0">
              <a:spcBef>
                <a:spcPct val="0"/>
              </a:spcBef>
              <a:spcAft>
                <a:spcPct val="0"/>
              </a:spcAft>
            </a:pPr>
            <a:endParaRPr lang="en-GB" altLang="en-US" sz="1200" i="1" dirty="0">
              <a:solidFill>
                <a:schemeClr val="bg1"/>
              </a:solidFill>
              <a:latin typeface="Verdana" panose="020B0604030504040204" pitchFamily="34" charset="0"/>
            </a:endParaRPr>
          </a:p>
          <a:p>
            <a:pPr lvl="0" eaLnBrk="0" fontAlgn="base" hangingPunct="0">
              <a:spcBef>
                <a:spcPct val="0"/>
              </a:spcBef>
              <a:spcAft>
                <a:spcPct val="0"/>
              </a:spcAft>
            </a:pPr>
            <a:endParaRPr lang="en-GB" altLang="en-US" sz="1200" i="1" dirty="0">
              <a:solidFill>
                <a:schemeClr val="bg1"/>
              </a:solidFill>
              <a:latin typeface="Verdana" panose="020B0604030504040204" pitchFamily="34" charset="0"/>
            </a:endParaRPr>
          </a:p>
        </p:txBody>
      </p:sp>
      <p:sp>
        <p:nvSpPr>
          <p:cNvPr id="11" name="Text Box 14">
            <a:extLst>
              <a:ext uri="{FF2B5EF4-FFF2-40B4-BE49-F238E27FC236}">
                <a16:creationId xmlns:a16="http://schemas.microsoft.com/office/drawing/2014/main" id="{A06BA4F2-1991-46DD-BC55-3EDB752AF1B1}"/>
              </a:ext>
            </a:extLst>
          </p:cNvPr>
          <p:cNvSpPr txBox="1">
            <a:spLocks noChangeArrowheads="1"/>
          </p:cNvSpPr>
          <p:nvPr/>
        </p:nvSpPr>
        <p:spPr bwMode="auto">
          <a:xfrm>
            <a:off x="950911" y="6029739"/>
            <a:ext cx="9406266" cy="9908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3600" b="1" dirty="0">
                <a:ln>
                  <a:solidFill>
                    <a:srgbClr val="651919"/>
                  </a:solidFill>
                </a:ln>
                <a:solidFill>
                  <a:srgbClr val="00B050"/>
                </a:solidFill>
              </a:rPr>
              <a:t>Love             Courage          Friendship</a:t>
            </a:r>
            <a:endParaRPr kumimoji="0" lang="en-US" altLang="en-US" sz="1600" b="1" i="0" u="none" strike="noStrike" cap="none" normalizeH="0" baseline="0" dirty="0">
              <a:ln>
                <a:solidFill>
                  <a:srgbClr val="651919"/>
                </a:solidFill>
              </a:ln>
              <a:solidFill>
                <a:srgbClr val="00B050"/>
              </a:solidFill>
              <a:effectLst/>
            </a:endParaRPr>
          </a:p>
        </p:txBody>
      </p:sp>
    </p:spTree>
    <p:extLst>
      <p:ext uri="{BB962C8B-B14F-4D97-AF65-F5344CB8AC3E}">
        <p14:creationId xmlns:p14="http://schemas.microsoft.com/office/powerpoint/2010/main" val="20598714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02C7D67995D3429AF5533E4A05EB1F" ma:contentTypeVersion="13" ma:contentTypeDescription="Create a new document." ma:contentTypeScope="" ma:versionID="66a0acb18826b91b8e6c157c71393070">
  <xsd:schema xmlns:xsd="http://www.w3.org/2001/XMLSchema" xmlns:xs="http://www.w3.org/2001/XMLSchema" xmlns:p="http://schemas.microsoft.com/office/2006/metadata/properties" xmlns:ns2="93c35c4b-043d-4e79-9df1-e15f97b7fca6" xmlns:ns3="d8a848e4-d9f4-47dd-a337-be4606f00117" targetNamespace="http://schemas.microsoft.com/office/2006/metadata/properties" ma:root="true" ma:fieldsID="1ac25de1bcedbfe49ee23e93ed0c74e1" ns2:_="" ns3:_="">
    <xsd:import namespace="93c35c4b-043d-4e79-9df1-e15f97b7fca6"/>
    <xsd:import namespace="d8a848e4-d9f4-47dd-a337-be4606f0011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c35c4b-043d-4e79-9df1-e15f97b7fc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3fafa4e-4cc4-47a2-a42c-f4bfc93beae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8a848e4-d9f4-47dd-a337-be4606f0011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5d2e1458-1715-4dd3-89f1-0f4d214694af}" ma:internalName="TaxCatchAll" ma:showField="CatchAllData" ma:web="d8a848e4-d9f4-47dd-a337-be4606f001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3c35c4b-043d-4e79-9df1-e15f97b7fca6">
      <Terms xmlns="http://schemas.microsoft.com/office/infopath/2007/PartnerControls"/>
    </lcf76f155ced4ddcb4097134ff3c332f>
    <TaxCatchAll xmlns="d8a848e4-d9f4-47dd-a337-be4606f00117" xsi:nil="true"/>
  </documentManagement>
</p:properties>
</file>

<file path=customXml/itemProps1.xml><?xml version="1.0" encoding="utf-8"?>
<ds:datastoreItem xmlns:ds="http://schemas.openxmlformats.org/officeDocument/2006/customXml" ds:itemID="{F5736EAD-0CB6-4E1D-9FF2-BFEB10393CA0}"/>
</file>

<file path=customXml/itemProps2.xml><?xml version="1.0" encoding="utf-8"?>
<ds:datastoreItem xmlns:ds="http://schemas.openxmlformats.org/officeDocument/2006/customXml" ds:itemID="{520C1DF6-A104-4D90-A509-73B56077EF27}"/>
</file>

<file path=customXml/itemProps3.xml><?xml version="1.0" encoding="utf-8"?>
<ds:datastoreItem xmlns:ds="http://schemas.openxmlformats.org/officeDocument/2006/customXml" ds:itemID="{DC9ADE97-A870-476B-95F0-542D8356BEBC}"/>
</file>

<file path=docProps/app.xml><?xml version="1.0" encoding="utf-8"?>
<Properties xmlns="http://schemas.openxmlformats.org/officeDocument/2006/extended-properties" xmlns:vt="http://schemas.openxmlformats.org/officeDocument/2006/docPropsVTypes">
  <TotalTime>228</TotalTime>
  <Words>203</Words>
  <Application>Microsoft Office PowerPoint</Application>
  <PresentationFormat>Widescreen</PresentationFormat>
  <Paragraphs>19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Verdana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Oakes</dc:creator>
  <cp:lastModifiedBy>Katie Grimshaw</cp:lastModifiedBy>
  <cp:revision>33</cp:revision>
  <dcterms:created xsi:type="dcterms:W3CDTF">2024-11-13T09:05:46Z</dcterms:created>
  <dcterms:modified xsi:type="dcterms:W3CDTF">2026-03-11T15:54:50Z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0x010100F902C7D67995D3429AF5533E4A05EB1F</vt:lpwstr>
  </property>
  <property fmtid="{D5CDD505-2E9C-101B-9397-08002B2CF9AE}" pid="3" name="Order">
    <vt:r8>9850200</vt:r8>
  </property>
</Properties>
</file>